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edemann" initials="T" lastIdx="1" clrIdx="0">
    <p:extLst>
      <p:ext uri="{19B8F6BF-5375-455C-9EA6-DF929625EA0E}">
        <p15:presenceInfo xmlns:p15="http://schemas.microsoft.com/office/powerpoint/2012/main" userId="Tiede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66FF"/>
    <a:srgbClr val="6F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CA144-5D96-A397-7CAD-66BA34943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FF86F3-71DC-0C6D-3F3A-4D0A27590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8D9DCB-60C7-A6EC-B44F-FEE6C30D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EE9D0-3D0E-CDA0-E25F-C7FE940C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7F74-090C-AC5A-8831-3B44CCD0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43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B0005-FC58-D45D-19A1-757D926D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3847E6-9F30-6E44-A5C3-DC16AF898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D32D8F-55C0-D8D3-639E-1E92BA9A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1412BA-41B6-C5E3-52F3-4DC55014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74E85-F734-5041-2179-433DBB21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02BDF2-8DD5-9044-70B3-824E58992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9013FF-87DD-3610-E52F-66FC2517F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2A61C-4CF6-8A41-7EB5-66C88B75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1C4E3-8B60-583B-1B61-D9CF6A51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16BFB8-0A26-201E-0441-ABC45BD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4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25B35-AC04-9053-EDB0-C9544E02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D3A84-FDA9-229E-57A6-7E3587BB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4BA491-983A-84C0-D908-8D893759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FD65D-CC69-5300-49DB-E98A2F54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733D91-546E-63BE-A2D2-FF0C3B3F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8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EA63C-4F35-4368-E87B-C318EBAE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07437A-FCE6-2536-70FD-39ACEC01E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59A686-6FEE-2193-F688-FDDB7B7B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E428A9-F8FD-C0B2-B678-794C09D9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819B43-A39B-28D6-CE5F-A35716E9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02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5D711-1AD0-94A2-6B08-44A33A9D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5B4F1-2CEE-8A15-9088-EA5174FCD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DEAA70-0821-76E4-7F95-3E0B4114B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5B8A54-C563-638A-0F71-D89AC292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6A1A92-9319-F0D2-67FE-12A752BA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1753B5-33B2-F340-2B88-3B1353CF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1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FFEA6-4464-9D48-2F8E-3A3DE0F79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CE5EF-7C11-2038-D8DB-ADE6FADC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2C7E07-3451-9548-D742-6AED015F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EBB704-6A0D-19BA-BE07-CA2101F1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3CD9CF-5378-41B2-E547-4FBE09E0B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1949C52-8213-E858-675E-E7E83085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3A0878-0EDC-A2A7-D7A2-E4CB80DF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2F6B56-567F-12CC-071D-374758A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07CAC-0CFF-0D97-C749-74322979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DF6772-BFF9-B8BC-4D05-252767A5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8A915A-043E-4D11-CFAC-9544F4E5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D6ECB9-879F-672E-9319-F837053B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50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5EC04B-86D1-7D05-1371-108340AA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2CA2E2-21BC-36FD-E662-72BA4103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D58D6F-889E-1CDE-C166-FF07AEEE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90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79ECE-89B4-3774-E0F7-C2529911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93940-B083-9097-D4C1-2ED56B6F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40BB77-22FA-A003-E9BB-5B4E4381B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CF81A1-A177-C8B2-B4BE-78DCF6F8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3E2E-45EB-5187-32DA-DB4E32A7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32C0E2-6CE5-4F02-E02D-5849B17A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9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BEE93-CE88-FA23-220A-BE013C4B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A21121-84F3-CAEB-F359-753542444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5A7D67-B46F-B711-9A66-622397BB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EEDA93-F268-D8A7-5B21-2D01C346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E1AF3-C4D3-7709-E8B4-85CF14C3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1594B-0308-E4B8-21CA-DB0C73E0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57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229C21-80FF-3AE3-2BDB-A5C83D25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B3565-510B-85B7-7146-32096553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66C45B-2783-3541-3951-AB6767350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85BB-084B-419A-922D-E97618A5A62C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839E5-208F-89B6-BA81-8921CEC0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0C945-0F8B-58A9-AE91-F037E5431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C39C-CCA3-4503-BF19-3965E4DBC3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5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556E540-AF94-E4B3-4CC3-CADAB852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06" y="278164"/>
            <a:ext cx="5114987" cy="278611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6709D3-2E37-6241-C62A-7982A3314A53}"/>
              </a:ext>
            </a:extLst>
          </p:cNvPr>
          <p:cNvSpPr txBox="1"/>
          <p:nvPr/>
        </p:nvSpPr>
        <p:spPr>
          <a:xfrm>
            <a:off x="3089429" y="3710866"/>
            <a:ext cx="6356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PFIFFIKUS</a:t>
            </a:r>
          </a:p>
          <a:p>
            <a:pPr algn="ctr"/>
            <a:r>
              <a:rPr lang="de-DE" sz="2800" b="1" dirty="0"/>
              <a:t>Förderverein für die Schulen </a:t>
            </a:r>
          </a:p>
          <a:p>
            <a:pPr algn="ctr"/>
            <a:r>
              <a:rPr lang="de-DE" sz="2800" b="1" dirty="0"/>
              <a:t>Himmelpforten und </a:t>
            </a:r>
            <a:r>
              <a:rPr lang="de-DE" sz="2800" b="1" dirty="0" err="1"/>
              <a:t>Hammah</a:t>
            </a:r>
            <a:r>
              <a:rPr lang="de-DE" sz="2800" b="1" dirty="0"/>
              <a:t> e.V.</a:t>
            </a:r>
          </a:p>
          <a:p>
            <a:pPr algn="ctr"/>
            <a:r>
              <a:rPr lang="de-DE" sz="1400" dirty="0"/>
              <a:t>1. Vorsitzende: Heike Tiedemann</a:t>
            </a:r>
          </a:p>
          <a:p>
            <a:pPr algn="ctr"/>
            <a:r>
              <a:rPr lang="de-DE" sz="1400" dirty="0"/>
              <a:t>2. Vorsitzende: Mareike Meier</a:t>
            </a:r>
          </a:p>
          <a:p>
            <a:pPr algn="ctr"/>
            <a:r>
              <a:rPr lang="de-DE" sz="1400" dirty="0" err="1"/>
              <a:t>Stv</a:t>
            </a:r>
            <a:r>
              <a:rPr lang="de-DE" sz="1400" dirty="0"/>
              <a:t>. Vorsitzende: Claudia Bösch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E6CA2A-6DB5-14BC-F35D-B460673E2A52}"/>
              </a:ext>
            </a:extLst>
          </p:cNvPr>
          <p:cNvSpPr txBox="1"/>
          <p:nvPr/>
        </p:nvSpPr>
        <p:spPr>
          <a:xfrm rot="1849710">
            <a:off x="2634421" y="3522018"/>
            <a:ext cx="461665" cy="34622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Grundschule Himmelpforten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4ACA1F-F1B5-9C61-64C3-7AD0464C788C}"/>
              </a:ext>
            </a:extLst>
          </p:cNvPr>
          <p:cNvSpPr txBox="1"/>
          <p:nvPr/>
        </p:nvSpPr>
        <p:spPr>
          <a:xfrm rot="20024232">
            <a:off x="10323000" y="4388086"/>
            <a:ext cx="461665" cy="309923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dirty="0">
                <a:solidFill>
                  <a:srgbClr val="FF9900"/>
                </a:solidFill>
              </a:rPr>
              <a:t>Grundschule </a:t>
            </a:r>
            <a:r>
              <a:rPr lang="de-DE" dirty="0" err="1">
                <a:solidFill>
                  <a:srgbClr val="FF9900"/>
                </a:solidFill>
              </a:rPr>
              <a:t>Hammah</a:t>
            </a:r>
            <a:endParaRPr lang="de-DE" dirty="0">
              <a:solidFill>
                <a:srgbClr val="FF99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61FCE5B-6D6D-E0C1-24CF-24FAD6A27231}"/>
              </a:ext>
            </a:extLst>
          </p:cNvPr>
          <p:cNvSpPr txBox="1"/>
          <p:nvPr/>
        </p:nvSpPr>
        <p:spPr>
          <a:xfrm>
            <a:off x="4571999" y="6019448"/>
            <a:ext cx="3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Porta-Coeli-Schule Himmelpforten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9CF130A-7E14-9082-C23C-539695B522DD}"/>
              </a:ext>
            </a:extLst>
          </p:cNvPr>
          <p:cNvSpPr txBox="1"/>
          <p:nvPr/>
        </p:nvSpPr>
        <p:spPr>
          <a:xfrm>
            <a:off x="5157926" y="3171635"/>
            <a:ext cx="20951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pc="600" dirty="0">
                <a:solidFill>
                  <a:srgbClr val="002060"/>
                </a:solidFill>
                <a:latin typeface="Arial Black" panose="020B0A04020102020204" pitchFamily="34" charset="0"/>
              </a:rPr>
              <a:t>Seit 1997</a:t>
            </a:r>
          </a:p>
        </p:txBody>
      </p:sp>
    </p:spTree>
    <p:extLst>
      <p:ext uri="{BB962C8B-B14F-4D97-AF65-F5344CB8AC3E}">
        <p14:creationId xmlns:p14="http://schemas.microsoft.com/office/powerpoint/2010/main" val="24657837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F9AFB-02F6-4482-9AE8-4E57E397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Was</a:t>
            </a:r>
            <a:r>
              <a:rPr lang="de-DE" sz="4800" b="1" dirty="0">
                <a:latin typeface="Bradley Hand ITC" panose="03070402050302030203" pitchFamily="66" charset="0"/>
              </a:rPr>
              <a:t> </a:t>
            </a:r>
            <a:r>
              <a:rPr lang="de-DE" sz="4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macht</a:t>
            </a:r>
            <a:r>
              <a:rPr lang="de-DE" sz="4800" b="1" dirty="0">
                <a:latin typeface="Bradley Hand ITC" panose="03070402050302030203" pitchFamily="66" charset="0"/>
              </a:rPr>
              <a:t> der </a:t>
            </a:r>
            <a:r>
              <a:rPr lang="de-DE" sz="4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Pfiffikus</a:t>
            </a:r>
            <a:r>
              <a:rPr lang="de-DE" sz="4800" b="1" dirty="0">
                <a:latin typeface="Bradley Hand ITC" panose="03070402050302030203" pitchFamily="66" charset="0"/>
              </a:rPr>
              <a:t> </a:t>
            </a:r>
            <a:r>
              <a:rPr lang="de-DE" sz="48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eigentlich</a:t>
            </a:r>
            <a:endParaRPr lang="de-DE" sz="4800" b="1" dirty="0">
              <a:latin typeface="Bradley Hand ITC" panose="03070402050302030203" pitchFamily="66" charset="0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1698EA9-3B14-6806-44C6-2821726D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641" y="3521863"/>
            <a:ext cx="2759166" cy="3292706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018BE94D-7A43-52A1-0531-B87D3C4FCF47}"/>
              </a:ext>
            </a:extLst>
          </p:cNvPr>
          <p:cNvSpPr/>
          <p:nvPr/>
        </p:nvSpPr>
        <p:spPr>
          <a:xfrm>
            <a:off x="930726" y="1873187"/>
            <a:ext cx="2547891" cy="1429305"/>
          </a:xfrm>
          <a:prstGeom prst="wedgeEllipseCallout">
            <a:avLst>
              <a:gd name="adj1" fmla="val 30735"/>
              <a:gd name="adj2" fmla="val 699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749327-7EF1-5AB1-7D39-B3FD5F656ECE}"/>
              </a:ext>
            </a:extLst>
          </p:cNvPr>
          <p:cNvSpPr txBox="1"/>
          <p:nvPr/>
        </p:nvSpPr>
        <p:spPr>
          <a:xfrm>
            <a:off x="1558432" y="1829648"/>
            <a:ext cx="162017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Bradley Hand ITC" panose="03070402050302030203" pitchFamily="66" charset="0"/>
              </a:rPr>
              <a:t>Wir helfen dort, wo der </a:t>
            </a:r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Träger der Schule </a:t>
            </a:r>
            <a:r>
              <a:rPr lang="de-DE" b="1" dirty="0">
                <a:latin typeface="Bradley Hand ITC" panose="03070402050302030203" pitchFamily="66" charset="0"/>
              </a:rPr>
              <a:t>nicht leisten muss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49743D-15AE-F283-82F0-D8B2C9D85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4006">
            <a:off x="4750389" y="1649137"/>
            <a:ext cx="2572735" cy="227613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5BB3821-B220-0146-2A9C-A1BF3A46CB38}"/>
              </a:ext>
            </a:extLst>
          </p:cNvPr>
          <p:cNvSpPr txBox="1"/>
          <p:nvPr/>
        </p:nvSpPr>
        <p:spPr>
          <a:xfrm rot="1332750">
            <a:off x="5182898" y="2017717"/>
            <a:ext cx="198376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Bradley Hand ITC" panose="03070402050302030203" pitchFamily="66" charset="0"/>
              </a:rPr>
              <a:t>Wir fördern alles, was </a:t>
            </a:r>
            <a:r>
              <a:rPr lang="de-DE" sz="16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das Leben Ihrer Kinder in der Schule 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besonders</a:t>
            </a:r>
            <a:r>
              <a:rPr lang="de-DE" sz="1600" b="1" dirty="0">
                <a:latin typeface="Bradley Hand ITC" panose="03070402050302030203" pitchFamily="66" charset="0"/>
              </a:rPr>
              <a:t>, 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schöner</a:t>
            </a:r>
            <a:r>
              <a:rPr lang="de-DE" sz="1600" b="1" dirty="0">
                <a:latin typeface="Bradley Hand ITC" panose="03070402050302030203" pitchFamily="66" charset="0"/>
              </a:rPr>
              <a:t> und </a:t>
            </a:r>
            <a:r>
              <a:rPr lang="de-D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</a:t>
            </a:r>
            <a:r>
              <a:rPr lang="de-DE" sz="16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u</a:t>
            </a:r>
            <a:r>
              <a:rPr lang="de-DE" sz="16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n</a:t>
            </a:r>
            <a:r>
              <a:rPr lang="de-D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</a:t>
            </a:r>
            <a:r>
              <a:rPr lang="de-DE" sz="1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e</a:t>
            </a:r>
            <a:r>
              <a:rPr lang="de-D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 </a:t>
            </a:r>
            <a:r>
              <a:rPr lang="de-DE" sz="1600" b="1" dirty="0">
                <a:latin typeface="Bradley Hand ITC" panose="03070402050302030203" pitchFamily="66" charset="0"/>
              </a:rPr>
              <a:t>macht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D5EF22C5-18FC-9CB3-D9AE-0A90EB28E4F7}"/>
              </a:ext>
            </a:extLst>
          </p:cNvPr>
          <p:cNvSpPr/>
          <p:nvPr/>
        </p:nvSpPr>
        <p:spPr>
          <a:xfrm>
            <a:off x="8558074" y="2574524"/>
            <a:ext cx="2370338" cy="1882066"/>
          </a:xfrm>
          <a:prstGeom prst="wedgeEllipseCallout">
            <a:avLst>
              <a:gd name="adj1" fmla="val -78136"/>
              <a:gd name="adj2" fmla="val 352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1E1C31-34E0-487F-A86C-9AE8086DFE78}"/>
              </a:ext>
            </a:extLst>
          </p:cNvPr>
          <p:cNvSpPr txBox="1"/>
          <p:nvPr/>
        </p:nvSpPr>
        <p:spPr>
          <a:xfrm rot="1002421">
            <a:off x="8975324" y="2764499"/>
            <a:ext cx="158910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Sportliche</a:t>
            </a:r>
            <a:r>
              <a:rPr lang="de-DE" b="1" dirty="0">
                <a:latin typeface="Bradley Hand ITC" panose="03070402050302030203" pitchFamily="66" charset="0"/>
              </a:rPr>
              <a:t>, </a:t>
            </a:r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musische</a:t>
            </a:r>
            <a:r>
              <a:rPr lang="de-DE" b="1" dirty="0">
                <a:latin typeface="Bradley Hand ITC" panose="03070402050302030203" pitchFamily="66" charset="0"/>
              </a:rPr>
              <a:t> und </a:t>
            </a:r>
            <a:r>
              <a:rPr lang="de-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soziale</a:t>
            </a:r>
            <a:r>
              <a:rPr lang="de-DE" b="1" dirty="0">
                <a:latin typeface="Bradley Hand ITC" panose="03070402050302030203" pitchFamily="66" charset="0"/>
              </a:rPr>
              <a:t> Angebote für Ihre Kinder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589182E-3895-7C33-40DB-ED856592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8401">
            <a:off x="1149612" y="3934304"/>
            <a:ext cx="2411289" cy="163419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B3DEA6E-4218-C8ED-DF90-CAEB9F4A751A}"/>
              </a:ext>
            </a:extLst>
          </p:cNvPr>
          <p:cNvSpPr txBox="1"/>
          <p:nvPr/>
        </p:nvSpPr>
        <p:spPr>
          <a:xfrm rot="19515447">
            <a:off x="1328469" y="4141240"/>
            <a:ext cx="19530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Bradley Hand ITC" panose="03070402050302030203" pitchFamily="66" charset="0"/>
              </a:rPr>
              <a:t>Wir generieren </a:t>
            </a:r>
            <a:r>
              <a:rPr lang="de-DE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Geld für Projekte </a:t>
            </a:r>
            <a:r>
              <a:rPr lang="de-DE" b="1" dirty="0">
                <a:latin typeface="Bradley Hand ITC" panose="03070402050302030203" pitchFamily="66" charset="0"/>
              </a:rPr>
              <a:t>der Schulen</a:t>
            </a:r>
          </a:p>
        </p:txBody>
      </p:sp>
      <p:sp>
        <p:nvSpPr>
          <p:cNvPr id="16" name="Sprechblase: oval 15">
            <a:extLst>
              <a:ext uri="{FF2B5EF4-FFF2-40B4-BE49-F238E27FC236}">
                <a16:creationId xmlns:a16="http://schemas.microsoft.com/office/drawing/2014/main" id="{57120626-19EC-3016-71CD-DC447BA38E0A}"/>
              </a:ext>
            </a:extLst>
          </p:cNvPr>
          <p:cNvSpPr/>
          <p:nvPr/>
        </p:nvSpPr>
        <p:spPr>
          <a:xfrm>
            <a:off x="6835807" y="4602905"/>
            <a:ext cx="2235916" cy="1975173"/>
          </a:xfrm>
          <a:prstGeom prst="wedgeEllipseCallout">
            <a:avLst>
              <a:gd name="adj1" fmla="val -65658"/>
              <a:gd name="adj2" fmla="val -90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ley Hand ITC" panose="03070402050302030203" pitchFamily="66" charset="0"/>
              </a:rPr>
              <a:t>Wir bieten </a:t>
            </a:r>
            <a:r>
              <a:rPr lang="de-D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Informations-abende 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und</a:t>
            </a:r>
            <a:endParaRPr lang="de-DE" sz="1600" b="1" dirty="0">
              <a:latin typeface="Bradley Hand ITC" panose="03070402050302030203" pitchFamily="66" charset="0"/>
            </a:endParaRPr>
          </a:p>
          <a:p>
            <a:pPr algn="ctr"/>
            <a:r>
              <a:rPr lang="de-DE" sz="1600" b="1" dirty="0">
                <a:latin typeface="Bradley Hand ITC" panose="03070402050302030203" pitchFamily="66" charset="0"/>
              </a:rPr>
              <a:t> </a:t>
            </a:r>
            <a:r>
              <a:rPr lang="de-DE" sz="16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Unterstützung</a:t>
            </a:r>
            <a:r>
              <a:rPr lang="de-DE" sz="1600" b="1" dirty="0">
                <a:latin typeface="Bradley Hand ITC" panose="03070402050302030203" pitchFamily="66" charset="0"/>
              </a:rPr>
              <a:t> von Eltern und Lehrern</a:t>
            </a:r>
          </a:p>
          <a:p>
            <a:pPr algn="ctr"/>
            <a:r>
              <a:rPr lang="de-DE" sz="1600" b="1" dirty="0">
                <a:latin typeface="Bradley Hand ITC" panose="03070402050302030203" pitchFamily="66" charset="0"/>
              </a:rPr>
              <a:t>an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A4C38D3-A53B-FBF7-E9FC-979293182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746" y="-116433"/>
            <a:ext cx="1815188" cy="180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8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FAF96-ACF0-D713-1757-DD67E425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solidFill>
                  <a:srgbClr val="FF0000"/>
                </a:solidFill>
              </a:rPr>
              <a:t>Grundschulen</a:t>
            </a:r>
            <a:r>
              <a:rPr lang="de-DE" dirty="0"/>
              <a:t> </a:t>
            </a:r>
            <a:r>
              <a:rPr lang="de-DE" dirty="0" err="1"/>
              <a:t>Hammah</a:t>
            </a:r>
            <a:r>
              <a:rPr lang="de-DE" dirty="0"/>
              <a:t> und Himmelpforten </a:t>
            </a:r>
            <a:r>
              <a:rPr lang="de-DE" sz="2800" dirty="0"/>
              <a:t>ganzjährig und durchgehend in jedem Schuljahr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ED732-653A-DB62-8723-560B70F4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9664"/>
          </a:xfrm>
        </p:spPr>
        <p:txBody>
          <a:bodyPr>
            <a:normAutofit/>
          </a:bodyPr>
          <a:lstStyle/>
          <a:p>
            <a:r>
              <a:rPr lang="de-DE" u="sng" dirty="0">
                <a:solidFill>
                  <a:schemeClr val="accent1">
                    <a:lumMod val="75000"/>
                  </a:schemeClr>
                </a:solidFill>
              </a:rPr>
              <a:t>Betreuung</a:t>
            </a:r>
            <a:r>
              <a:rPr lang="de-DE" sz="2400" dirty="0"/>
              <a:t> von 25 Kindern in Himmelpforten </a:t>
            </a:r>
          </a:p>
          <a:p>
            <a:pPr lvl="1"/>
            <a:r>
              <a:rPr lang="de-DE" sz="1600" dirty="0"/>
              <a:t>Ganzjährig: vor der Schule (7.30 – 8.00 Uhr) </a:t>
            </a:r>
          </a:p>
          <a:p>
            <a:pPr lvl="1"/>
            <a:r>
              <a:rPr lang="de-DE" sz="1600" dirty="0"/>
              <a:t>und in der 6. Stunde  (bis 13.30 Uhr)</a:t>
            </a:r>
          </a:p>
          <a:p>
            <a:pPr lvl="1"/>
            <a:r>
              <a:rPr lang="de-DE" sz="1600" dirty="0"/>
              <a:t>Durch qualifizierte Mitarbeiterin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u="sng" dirty="0">
                <a:solidFill>
                  <a:schemeClr val="accent6">
                    <a:lumMod val="75000"/>
                  </a:schemeClr>
                </a:solidFill>
              </a:rPr>
              <a:t>Ferienbetreuung</a:t>
            </a:r>
            <a:r>
              <a:rPr lang="de-DE" dirty="0"/>
              <a:t> </a:t>
            </a:r>
            <a:r>
              <a:rPr lang="de-DE" sz="2000" dirty="0"/>
              <a:t>von 35 Kindern aus Himmelpforten und </a:t>
            </a:r>
            <a:r>
              <a:rPr lang="de-DE" sz="2000" dirty="0" err="1"/>
              <a:t>Hammah</a:t>
            </a:r>
            <a:r>
              <a:rPr lang="de-DE" sz="2000" dirty="0"/>
              <a:t>                                                                          </a:t>
            </a:r>
          </a:p>
          <a:p>
            <a:pPr lvl="1"/>
            <a:r>
              <a:rPr lang="de-DE" sz="1600" dirty="0"/>
              <a:t>(über 60 schulfreie Ferientage in Niedersachsen, davon decken wir ca. 30 Tage ab durch unsere Betreuung)</a:t>
            </a:r>
          </a:p>
          <a:p>
            <a:pPr lvl="1"/>
            <a:r>
              <a:rPr lang="de-DE" sz="1600" dirty="0"/>
              <a:t>7.30 Uhr bis 13.30 Uhr durch qualifizierte Mitarbeiterin und Praktikanten</a:t>
            </a:r>
          </a:p>
          <a:p>
            <a:pPr lvl="1"/>
            <a:r>
              <a:rPr lang="de-DE" sz="1600" dirty="0"/>
              <a:t>1 Woche Herbstferien, 1 Woche Osterferien, 2,5 Wochen Sommerferien, Zeugnistage, Pfingstdienstag…..</a:t>
            </a:r>
          </a:p>
          <a:p>
            <a:pPr lvl="1"/>
            <a:r>
              <a:rPr lang="de-DE" sz="1600" dirty="0"/>
              <a:t>Viele Ausflüge und abwechslungsreiches Programm</a:t>
            </a:r>
          </a:p>
          <a:p>
            <a:r>
              <a:rPr lang="de-DE" u="sng" dirty="0">
                <a:solidFill>
                  <a:srgbClr val="FFC000"/>
                </a:solidFill>
              </a:rPr>
              <a:t>Gitarrenkurse</a:t>
            </a:r>
            <a:r>
              <a:rPr lang="de-DE" dirty="0"/>
              <a:t> </a:t>
            </a:r>
            <a:r>
              <a:rPr lang="de-DE" sz="2000" dirty="0"/>
              <a:t>in </a:t>
            </a:r>
            <a:r>
              <a:rPr lang="de-DE" sz="2000" dirty="0" err="1"/>
              <a:t>Hammah</a:t>
            </a:r>
            <a:r>
              <a:rPr lang="de-DE" sz="2000" dirty="0"/>
              <a:t> und Himmelpforten</a:t>
            </a:r>
            <a:endParaRPr lang="de-DE" sz="2400" dirty="0"/>
          </a:p>
          <a:p>
            <a:pPr lvl="1"/>
            <a:r>
              <a:rPr lang="de-DE" sz="1600" dirty="0"/>
              <a:t>Durch diplomierte Musikpädagogen, Schwerpunkt Gitarre. 	</a:t>
            </a:r>
          </a:p>
          <a:p>
            <a:pPr lvl="1"/>
            <a:r>
              <a:rPr lang="de-DE" sz="1600" dirty="0"/>
              <a:t>Anfängerkurse und Gitarren-Ensemble jahrgangsübergreifend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5C4B6E-4414-F88C-5263-4EB7F1F4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75" y="2269509"/>
            <a:ext cx="1371600" cy="1371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0E77A21-43EF-C535-3B29-3FE7F649C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8759" t="-28758" r="862" b="14493"/>
          <a:stretch/>
        </p:blipFill>
        <p:spPr>
          <a:xfrm>
            <a:off x="6528671" y="4464204"/>
            <a:ext cx="2450468" cy="20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40708-4B03-E814-119F-825C73FC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b="1" u="sng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Grundschulen</a:t>
            </a:r>
            <a:r>
              <a:rPr lang="de-DE" sz="4000" b="1" u="sng" dirty="0">
                <a:latin typeface="Bradley Hand ITC" panose="03070402050302030203" pitchFamily="66" charset="0"/>
              </a:rPr>
              <a:t> und </a:t>
            </a:r>
            <a:r>
              <a:rPr lang="de-DE" sz="4000" b="1" u="sng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Porta-Coeli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6DCA6-866E-E3DA-9722-1A2EA93E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836"/>
            <a:ext cx="10587361" cy="5175681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Spielepakete</a:t>
            </a:r>
            <a:r>
              <a:rPr lang="de-DE" b="1" dirty="0">
                <a:latin typeface="Bradley Hand ITC" panose="03070402050302030203" pitchFamily="66" charset="0"/>
              </a:rPr>
              <a:t> </a:t>
            </a:r>
            <a:r>
              <a:rPr lang="de-DE" sz="2400" b="1" dirty="0">
                <a:latin typeface="Bradley Hand ITC" panose="03070402050302030203" pitchFamily="66" charset="0"/>
              </a:rPr>
              <a:t>für die verlässliche Grundschule </a:t>
            </a:r>
            <a:r>
              <a:rPr lang="de-DE" sz="2400" b="1" dirty="0" err="1">
                <a:latin typeface="Bradley Hand ITC" panose="03070402050302030203" pitchFamily="66" charset="0"/>
              </a:rPr>
              <a:t>Hammah</a:t>
            </a:r>
            <a:r>
              <a:rPr lang="de-DE" sz="2400" b="1" dirty="0">
                <a:latin typeface="Bradley Hand ITC" panose="03070402050302030203" pitchFamily="66" charset="0"/>
              </a:rPr>
              <a:t> und Betreuungsgruppe Himmelpforten im Wert von je 1.000 €</a:t>
            </a:r>
          </a:p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Leseförderungswoche</a:t>
            </a:r>
            <a:r>
              <a:rPr lang="de-DE" sz="2400" b="1" dirty="0">
                <a:latin typeface="Bradley Hand ITC" panose="03070402050302030203" pitchFamily="66" charset="0"/>
              </a:rPr>
              <a:t>,</a:t>
            </a:r>
            <a:r>
              <a:rPr lang="de-DE" sz="2000" b="1" dirty="0">
                <a:latin typeface="Bradley Hand ITC" panose="03070402050302030203" pitchFamily="66" charset="0"/>
              </a:rPr>
              <a:t> da Corona viele Kindern zurückgeworfen hat in der Lesekompetenz </a:t>
            </a:r>
          </a:p>
          <a:p>
            <a:r>
              <a:rPr lang="de-DE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Trommelzauber</a:t>
            </a:r>
            <a:r>
              <a:rPr lang="de-DE" b="1" dirty="0">
                <a:latin typeface="Bradley Hand ITC" panose="03070402050302030203" pitchFamily="66" charset="0"/>
              </a:rPr>
              <a:t>, </a:t>
            </a:r>
            <a:r>
              <a:rPr lang="de-DE" sz="2000" b="1" dirty="0">
                <a:latin typeface="Bradley Hand ITC" panose="03070402050302030203" pitchFamily="66" charset="0"/>
              </a:rPr>
              <a:t>eine Woche voller Magie und Spaß</a:t>
            </a:r>
          </a:p>
          <a:p>
            <a:r>
              <a:rPr lang="de-DE" b="1" dirty="0">
                <a:solidFill>
                  <a:srgbClr val="6666FF"/>
                </a:solidFill>
                <a:latin typeface="Bradley Hand ITC" panose="03070402050302030203" pitchFamily="66" charset="0"/>
              </a:rPr>
              <a:t>Präventivwoche, Präventivtheater, </a:t>
            </a:r>
          </a:p>
          <a:p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Starke-Kinder</a:t>
            </a:r>
            <a:r>
              <a:rPr lang="de-DE" b="1" dirty="0">
                <a:solidFill>
                  <a:srgbClr val="6666FF"/>
                </a:solidFill>
                <a:latin typeface="Bradley Hand ITC" panose="03070402050302030203" pitchFamily="66" charset="0"/>
              </a:rPr>
              <a:t>-Theater, </a:t>
            </a:r>
            <a:r>
              <a:rPr lang="de-DE" b="1" dirty="0">
                <a:solidFill>
                  <a:schemeClr val="accent6">
                    <a:lumMod val="50000"/>
                  </a:schemeClr>
                </a:solidFill>
                <a:latin typeface="Bradley Hand ITC" panose="03070402050302030203" pitchFamily="66" charset="0"/>
              </a:rPr>
              <a:t>Nein-sagen-</a:t>
            </a:r>
            <a:r>
              <a:rPr lang="de-DE" b="1" dirty="0">
                <a:solidFill>
                  <a:srgbClr val="6666FF"/>
                </a:solidFill>
                <a:latin typeface="Bradley Hand ITC" panose="03070402050302030203" pitchFamily="66" charset="0"/>
              </a:rPr>
              <a:t>Lernen  </a:t>
            </a:r>
          </a:p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Anti-Mobbing-Schulung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Erste-Hilfe-Kurse</a:t>
            </a:r>
          </a:p>
          <a:p>
            <a:r>
              <a:rPr lang="de-DE" b="1" dirty="0">
                <a:solidFill>
                  <a:srgbClr val="6F0B61"/>
                </a:solidFill>
                <a:latin typeface="Bradley Hand ITC" panose="03070402050302030203" pitchFamily="66" charset="0"/>
              </a:rPr>
              <a:t>Kunstprojekte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DE" sz="2000" b="1" dirty="0">
                <a:latin typeface="Bradley Hand ITC" panose="03070402050302030203" pitchFamily="66" charset="0"/>
              </a:rPr>
              <a:t>mit diplomierten Künstlern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Ausstattung mit Technik </a:t>
            </a:r>
            <a:r>
              <a:rPr lang="de-DE" sz="2000" b="1" dirty="0">
                <a:latin typeface="Bradley Hand ITC" panose="03070402050302030203" pitchFamily="66" charset="0"/>
              </a:rPr>
              <a:t>für Vorträge, Abschiedsfeste, Theater und Musikauftritte</a:t>
            </a:r>
          </a:p>
          <a:p>
            <a:pPr marL="0" indent="0">
              <a:buNone/>
            </a:pPr>
            <a:endParaRPr lang="de-DE" sz="2000" b="1" dirty="0">
              <a:latin typeface="Bradley Hand ITC" panose="03070402050302030203" pitchFamily="66" charset="0"/>
            </a:endParaRPr>
          </a:p>
          <a:p>
            <a:pPr lvl="7"/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Und</a:t>
            </a:r>
            <a:r>
              <a:rPr lang="de-DE" sz="2000" b="1" dirty="0">
                <a:latin typeface="Bradley Hand ITC" panose="03070402050302030203" pitchFamily="66" charset="0"/>
              </a:rPr>
              <a:t> </a:t>
            </a:r>
            <a:r>
              <a:rPr lang="de-DE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und</a:t>
            </a:r>
            <a:r>
              <a:rPr lang="de-DE" sz="2000" b="1" dirty="0">
                <a:latin typeface="Bradley Hand ITC" panose="03070402050302030203" pitchFamily="66" charset="0"/>
              </a:rPr>
              <a:t> </a:t>
            </a:r>
            <a:r>
              <a:rPr lang="de-DE" sz="2000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und</a:t>
            </a:r>
            <a:r>
              <a:rPr lang="de-DE" sz="2000" b="1" dirty="0">
                <a:latin typeface="Bradley Hand ITC" panose="03070402050302030203" pitchFamily="66" charset="0"/>
              </a:rPr>
              <a:t>…</a:t>
            </a:r>
          </a:p>
          <a:p>
            <a:endParaRPr lang="de-DE" sz="2400" b="1" dirty="0">
              <a:latin typeface="Bradley Hand ITC" panose="03070402050302030203" pitchFamily="66" charset="0"/>
            </a:endParaRPr>
          </a:p>
          <a:p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Bradley Hand ITC" panose="03070402050302030203" pitchFamily="66" charset="0"/>
            </a:endParaRPr>
          </a:p>
          <a:p>
            <a:endParaRPr lang="de-DE" sz="3600" b="1" dirty="0">
              <a:solidFill>
                <a:srgbClr val="6666FF"/>
              </a:solidFill>
              <a:latin typeface="Bradley Hand ITC" panose="03070402050302030203" pitchFamily="66" charset="0"/>
            </a:endParaRPr>
          </a:p>
          <a:p>
            <a:endParaRPr lang="de-DE" b="1" dirty="0">
              <a:latin typeface="Bradley Hand ITC" panose="03070402050302030203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ECC33B-59B7-7086-0BEF-C8EBCF18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382" y="27459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0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A9A82-86F4-BF21-E534-448B98DB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Bradley Hand ITC" panose="03070402050302030203" pitchFamily="66" charset="0"/>
              </a:rPr>
              <a:t>S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o</a:t>
            </a:r>
            <a:r>
              <a:rPr lang="de-DE" b="1" dirty="0">
                <a:latin typeface="Bradley Hand ITC" panose="03070402050302030203" pitchFamily="66" charset="0"/>
              </a:rPr>
              <a:t>n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d</a:t>
            </a:r>
            <a:r>
              <a:rPr lang="de-DE" b="1" dirty="0">
                <a:latin typeface="Bradley Hand ITC" panose="03070402050302030203" pitchFamily="66" charset="0"/>
              </a:rPr>
              <a:t>e</a:t>
            </a:r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r</a:t>
            </a:r>
            <a:r>
              <a:rPr lang="de-DE" b="1" dirty="0">
                <a:latin typeface="Bradley Hand ITC" panose="03070402050302030203" pitchFamily="66" charset="0"/>
              </a:rPr>
              <a:t>a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k</a:t>
            </a:r>
            <a:r>
              <a:rPr lang="de-DE" b="1" dirty="0">
                <a:latin typeface="Bradley Hand ITC" panose="03070402050302030203" pitchFamily="66" charset="0"/>
              </a:rPr>
              <a:t>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i</a:t>
            </a:r>
            <a:r>
              <a:rPr lang="de-DE" b="1" dirty="0">
                <a:latin typeface="Bradley Hand ITC" panose="03070402050302030203" pitchFamily="66" charset="0"/>
              </a:rPr>
              <a:t>o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n</a:t>
            </a:r>
            <a:r>
              <a:rPr lang="de-DE" b="1" dirty="0">
                <a:latin typeface="Bradley Hand ITC" panose="03070402050302030203" pitchFamily="66" charset="0"/>
              </a:rPr>
              <a:t>e</a:t>
            </a:r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80CCEE-A620-5C4A-19DD-4964F24394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359" y="970644"/>
            <a:ext cx="1450554" cy="1870919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864C10-BC95-1780-228C-3DAF5EDC6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7562" y="1452761"/>
            <a:ext cx="8574556" cy="5232123"/>
          </a:xfrm>
        </p:spPr>
        <p:txBody>
          <a:bodyPr>
            <a:normAutofit/>
          </a:bodyPr>
          <a:lstStyle/>
          <a:p>
            <a:endParaRPr lang="de-DE" sz="1800" b="1" dirty="0">
              <a:latin typeface="Bradley Hand ITC" panose="03070402050302030203" pitchFamily="66" charset="0"/>
            </a:endParaRPr>
          </a:p>
          <a:p>
            <a:r>
              <a:rPr lang="de-DE" sz="1800" b="1" dirty="0">
                <a:latin typeface="Bradley Hand ITC" panose="03070402050302030203" pitchFamily="66" charset="0"/>
              </a:rPr>
              <a:t>37 Partner mit diesem Zeichen in der Samtgemeinde </a:t>
            </a:r>
            <a:r>
              <a:rPr lang="de-DE" sz="1800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bieten Ihren Kindern Schutz und Hilfe</a:t>
            </a:r>
            <a:r>
              <a:rPr lang="de-DE" sz="1800" b="1" dirty="0">
                <a:latin typeface="Bradley Hand ITC" panose="03070402050302030203" pitchFamily="66" charset="0"/>
              </a:rPr>
              <a:t>, sei es ein Pflaster, eine Zuflucht oder ein Telefonat, das gebraucht wird</a:t>
            </a:r>
          </a:p>
          <a:p>
            <a:pPr marL="0" indent="0">
              <a:buNone/>
            </a:pPr>
            <a:endParaRPr lang="de-DE" sz="1800" b="1" dirty="0">
              <a:latin typeface="Bradley Hand ITC" panose="03070402050302030203" pitchFamily="66" charset="0"/>
            </a:endParaRPr>
          </a:p>
          <a:p>
            <a:r>
              <a:rPr lang="de-DE" sz="18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Anschaffungen</a:t>
            </a:r>
            <a:r>
              <a:rPr lang="de-DE" sz="1800" b="1" dirty="0">
                <a:latin typeface="Bradley Hand ITC" panose="03070402050302030203" pitchFamily="66" charset="0"/>
              </a:rPr>
              <a:t> für Sport-, Musik- und Sachunterricht</a:t>
            </a:r>
          </a:p>
          <a:p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Spiele</a:t>
            </a:r>
            <a:r>
              <a:rPr lang="de-DE" sz="1800" b="1" dirty="0">
                <a:latin typeface="Bradley Hand ITC" panose="03070402050302030203" pitchFamily="66" charset="0"/>
              </a:rPr>
              <a:t> für die Pause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Große </a:t>
            </a:r>
            <a:r>
              <a:rPr lang="de-DE" sz="1800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Dinocars</a:t>
            </a:r>
            <a:r>
              <a:rPr lang="de-DE" sz="1800" b="1" dirty="0">
                <a:latin typeface="Bradley Hand ITC" panose="03070402050302030203" pitchFamily="66" charset="0"/>
              </a:rPr>
              <a:t> für die Pause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Unterstützung von </a:t>
            </a:r>
            <a:r>
              <a:rPr lang="de-DE" sz="18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finanzschwachen Familien </a:t>
            </a:r>
            <a:r>
              <a:rPr lang="de-DE" sz="1800" b="1" dirty="0" err="1">
                <a:latin typeface="Bradley Hand ITC" panose="03070402050302030203" pitchFamily="66" charset="0"/>
              </a:rPr>
              <a:t>zB</a:t>
            </a:r>
            <a:r>
              <a:rPr lang="de-DE" sz="1800" b="1" dirty="0">
                <a:latin typeface="Bradley Hand ITC" panose="03070402050302030203" pitchFamily="66" charset="0"/>
              </a:rPr>
              <a:t>. für eine Klassenfahrt</a:t>
            </a:r>
          </a:p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Legasthenie/Dyskalkulie-Vorträge</a:t>
            </a:r>
          </a:p>
          <a:p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Kurs: </a:t>
            </a:r>
            <a:r>
              <a:rPr lang="de-DE" sz="1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Umgang mit Gewalt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 „Gemeinsam </a:t>
            </a: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gegen Lernprobleme</a:t>
            </a:r>
            <a:r>
              <a:rPr lang="de-DE" sz="1800" b="1" dirty="0">
                <a:latin typeface="Bradley Hand ITC" panose="03070402050302030203" pitchFamily="66" charset="0"/>
              </a:rPr>
              <a:t>“-Vortrag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Projektwoche </a:t>
            </a:r>
            <a:r>
              <a:rPr lang="de-DE" sz="18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Lesen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Projekt </a:t>
            </a:r>
            <a:r>
              <a:rPr lang="de-DE" sz="1800" b="1" dirty="0" err="1">
                <a:latin typeface="Bradley Hand ITC" panose="03070402050302030203" pitchFamily="66" charset="0"/>
              </a:rPr>
              <a:t>MuT</a:t>
            </a:r>
            <a:r>
              <a:rPr lang="de-DE" sz="1800" b="1" dirty="0">
                <a:latin typeface="Bradley Hand ITC" panose="03070402050302030203" pitchFamily="66" charset="0"/>
              </a:rPr>
              <a:t> (</a:t>
            </a:r>
            <a:r>
              <a:rPr lang="de-DE" sz="1800" b="1" dirty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Musik und Tanz</a:t>
            </a:r>
            <a:r>
              <a:rPr lang="de-DE" sz="1800" b="1" dirty="0">
                <a:latin typeface="Bradley Hand ITC" panose="03070402050302030203" pitchFamily="66" charset="0"/>
              </a:rPr>
              <a:t>)</a:t>
            </a:r>
          </a:p>
          <a:p>
            <a:r>
              <a:rPr lang="de-DE" sz="1800" b="1" dirty="0">
                <a:latin typeface="Bradley Hand ITC" panose="03070402050302030203" pitchFamily="66" charset="0"/>
              </a:rPr>
              <a:t>Hausaufgabenbetreuung				…</a:t>
            </a:r>
            <a:r>
              <a:rPr lang="de-DE" sz="1800" b="1" dirty="0" err="1">
                <a:latin typeface="Bradley Hand ITC" panose="03070402050302030203" pitchFamily="66" charset="0"/>
              </a:rPr>
              <a:t>usw</a:t>
            </a:r>
            <a:r>
              <a:rPr lang="de-DE" sz="1800" b="1" dirty="0">
                <a:latin typeface="Bradley Hand ITC" panose="03070402050302030203" pitchFamily="66" charset="0"/>
              </a:rPr>
              <a:t>…</a:t>
            </a:r>
            <a:r>
              <a:rPr lang="de-DE" sz="1800" b="1" dirty="0" err="1">
                <a:latin typeface="Bradley Hand ITC" panose="03070402050302030203" pitchFamily="66" charset="0"/>
              </a:rPr>
              <a:t>usw</a:t>
            </a:r>
            <a:r>
              <a:rPr lang="de-DE" sz="1800" b="1" dirty="0">
                <a:latin typeface="Bradley Hand ITC" panose="03070402050302030203" pitchFamily="66" charset="0"/>
              </a:rPr>
              <a:t>…</a:t>
            </a:r>
          </a:p>
          <a:p>
            <a:endParaRPr lang="de-DE" sz="1800" b="1" dirty="0">
              <a:latin typeface="Bradley Hand ITC" panose="03070402050302030203" pitchFamily="66" charset="0"/>
            </a:endParaRPr>
          </a:p>
          <a:p>
            <a:endParaRPr lang="de-DE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A98DD86-0ECD-ABD3-1C22-D7D9B711747F}"/>
              </a:ext>
            </a:extLst>
          </p:cNvPr>
          <p:cNvSpPr txBox="1"/>
          <p:nvPr/>
        </p:nvSpPr>
        <p:spPr>
          <a:xfrm>
            <a:off x="1358284" y="567170"/>
            <a:ext cx="8744504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  <a:p>
            <a:pPr algn="ctr"/>
            <a:r>
              <a:rPr lang="de-DE" sz="2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PORTA-COELI-SCHULE:</a:t>
            </a:r>
          </a:p>
          <a:p>
            <a:endParaRPr lang="de-DE" b="1" dirty="0">
              <a:latin typeface="Bradley Hand ITC" panose="03070402050302030203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Tischkicker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Bradley Hand ITC" panose="03070402050302030203" pitchFamily="66" charset="0"/>
              </a:rPr>
              <a:t>Große </a:t>
            </a:r>
            <a:r>
              <a:rPr lang="de-DE" sz="20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Modelleisenbahn</a:t>
            </a:r>
            <a:r>
              <a:rPr lang="de-DE" sz="2000" b="1" dirty="0">
                <a:latin typeface="Bradley Hand ITC" panose="03070402050302030203" pitchFamily="66" charset="0"/>
              </a:rPr>
              <a:t> für die 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Bradley Hand ITC" panose="03070402050302030203" pitchFamily="66" charset="0"/>
              </a:rPr>
              <a:t>Benefizkonzerte, um 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Musikinstrumente</a:t>
            </a:r>
            <a:r>
              <a:rPr lang="de-DE" sz="2000" b="1" dirty="0">
                <a:latin typeface="Bradley Hand ITC" panose="03070402050302030203" pitchFamily="66" charset="0"/>
              </a:rPr>
              <a:t> an der Porta anzuschaffen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Vorträge</a:t>
            </a:r>
            <a:r>
              <a:rPr lang="de-DE" sz="2000" b="1" dirty="0">
                <a:latin typeface="Bradley Hand ITC" panose="03070402050302030203" pitchFamily="66" charset="0"/>
              </a:rPr>
              <a:t>: z.B. eines Zeitzeugen um das Jahr 1945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PC-Kurse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Schulmensa und Essenspatenschaften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Lerntagebücher</a:t>
            </a:r>
            <a:r>
              <a:rPr lang="de-DE" sz="2000" b="1" dirty="0">
                <a:latin typeface="Bradley Hand ITC" panose="03070402050302030203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Sportassistentenausbildung</a:t>
            </a:r>
            <a:r>
              <a:rPr lang="de-DE" sz="2000" b="1" dirty="0">
                <a:latin typeface="Bradley Hand ITC" panose="03070402050302030203" pitchFamily="66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latin typeface="Bradley Hand ITC" panose="03070402050302030203" pitchFamily="66" charset="0"/>
              </a:rPr>
              <a:t>Sozialarbeiter-Praktikum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      Projekte</a:t>
            </a:r>
            <a:r>
              <a:rPr lang="de-DE" sz="2000" b="1" dirty="0">
                <a:latin typeface="Bradley Hand ITC" panose="03070402050302030203" pitchFamily="66" charset="0"/>
              </a:rPr>
              <a:t> wie z.B. Leben vor 100 Jahren in Hüll</a:t>
            </a:r>
            <a:endParaRPr lang="de-DE" b="1" dirty="0">
              <a:latin typeface="Bradley Hand ITC" panose="03070402050302030203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B0FFD1-5E19-3F32-096C-67044037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759" y="318595"/>
            <a:ext cx="2124075" cy="2057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1698246-6402-B367-1810-3D2EAF0E9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43077"/>
            <a:ext cx="2228850" cy="24669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0B8E60-DF55-70D3-61A1-72B07DD8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73" y="5710052"/>
            <a:ext cx="1471613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6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F20F1-CD23-03D9-97F5-7CE6E6F2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Bradley Hand ITC" panose="03070402050302030203" pitchFamily="66" charset="0"/>
              </a:rPr>
              <a:t>Woher kommt unser Geld?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3025AF-7F1F-0EDB-AFBE-5397656E7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256212" cy="4976442"/>
          </a:xfrm>
        </p:spPr>
        <p:txBody>
          <a:bodyPr>
            <a:normAutofit fontScale="92500" lnSpcReduction="20000"/>
          </a:bodyPr>
          <a:lstStyle/>
          <a:p>
            <a:endParaRPr lang="de-DE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Spenden</a:t>
            </a:r>
            <a:r>
              <a:rPr lang="de-DE" b="1" dirty="0">
                <a:latin typeface="Bradley Hand ITC" panose="03070402050302030203" pitchFamily="66" charset="0"/>
              </a:rPr>
              <a:t> … </a:t>
            </a:r>
            <a:r>
              <a:rPr lang="de-DE" sz="2200" b="1" dirty="0">
                <a:latin typeface="Bradley Hand ITC" panose="03070402050302030203" pitchFamily="66" charset="0"/>
              </a:rPr>
              <a:t>gegen Spendenbescheinigung, denn wir sind ein gemeinnütziger Verein</a:t>
            </a:r>
          </a:p>
          <a:p>
            <a:r>
              <a:rPr lang="de-DE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Zuschüsse</a:t>
            </a:r>
            <a:r>
              <a:rPr lang="de-DE" b="1" dirty="0">
                <a:latin typeface="Bradley Hand ITC" panose="03070402050302030203" pitchFamily="66" charset="0"/>
              </a:rPr>
              <a:t> </a:t>
            </a:r>
            <a:r>
              <a:rPr lang="de-DE" sz="2200" b="1" dirty="0">
                <a:latin typeface="Bradley Hand ITC" panose="03070402050302030203" pitchFamily="66" charset="0"/>
              </a:rPr>
              <a:t>von Gemeinde/Samtgemeinde/Land</a:t>
            </a:r>
          </a:p>
          <a:p>
            <a:r>
              <a:rPr lang="de-D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Glücksrad-Schweinchen</a:t>
            </a:r>
          </a:p>
          <a:p>
            <a:r>
              <a:rPr lang="de-DE" b="1" dirty="0">
                <a:solidFill>
                  <a:srgbClr val="FF9900"/>
                </a:solidFill>
                <a:latin typeface="Bradley Hand ITC" panose="03070402050302030203" pitchFamily="66" charset="0"/>
              </a:rPr>
              <a:t>Veranstaltungen</a:t>
            </a:r>
            <a:r>
              <a:rPr lang="de-DE" b="1" dirty="0">
                <a:latin typeface="Bradley Hand ITC" panose="03070402050302030203" pitchFamily="66" charset="0"/>
              </a:rPr>
              <a:t> </a:t>
            </a:r>
            <a:r>
              <a:rPr lang="de-DE" sz="2200" b="1" dirty="0">
                <a:latin typeface="Bradley Hand ITC" panose="03070402050302030203" pitchFamily="66" charset="0"/>
              </a:rPr>
              <a:t>wie </a:t>
            </a:r>
          </a:p>
          <a:p>
            <a:pPr marL="0" indent="0">
              <a:buNone/>
            </a:pPr>
            <a:r>
              <a:rPr lang="de-DE" sz="2200" b="1" dirty="0">
                <a:latin typeface="Bradley Hand ITC" panose="03070402050302030203" pitchFamily="66" charset="0"/>
              </a:rPr>
              <a:t>    „100 Jahre Spar- und Kreditbank    	</a:t>
            </a:r>
            <a:r>
              <a:rPr lang="de-DE" sz="2200" b="1" dirty="0" err="1">
                <a:latin typeface="Bradley Hand ITC" panose="03070402050302030203" pitchFamily="66" charset="0"/>
              </a:rPr>
              <a:t>Hammah</a:t>
            </a:r>
            <a:r>
              <a:rPr lang="de-DE" sz="2200" b="1" dirty="0">
                <a:latin typeface="Bradley Hand ITC" panose="03070402050302030203" pitchFamily="66" charset="0"/>
              </a:rPr>
              <a:t>“</a:t>
            </a:r>
          </a:p>
          <a:p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Stiftungen</a:t>
            </a:r>
            <a:r>
              <a:rPr lang="de-DE" b="1" dirty="0">
                <a:latin typeface="Bradley Hand ITC" panose="03070402050302030203" pitchFamily="66" charset="0"/>
              </a:rPr>
              <a:t> </a:t>
            </a:r>
            <a:r>
              <a:rPr lang="de-DE" sz="2200" b="1" dirty="0">
                <a:latin typeface="Bradley Hand ITC" panose="03070402050302030203" pitchFamily="66" charset="0"/>
              </a:rPr>
              <a:t>wie</a:t>
            </a:r>
          </a:p>
          <a:p>
            <a:pPr marL="0" indent="0">
              <a:buNone/>
            </a:pPr>
            <a:r>
              <a:rPr lang="de-DE" sz="2200" b="1" dirty="0">
                <a:latin typeface="Bradley Hand ITC" panose="03070402050302030203" pitchFamily="66" charset="0"/>
              </a:rPr>
              <a:t>„Bürgerstiftung der Kreissparkasse Stade“ </a:t>
            </a:r>
          </a:p>
          <a:p>
            <a:pPr marL="0" indent="0">
              <a:buNone/>
            </a:pPr>
            <a:r>
              <a:rPr lang="de-DE" sz="2200" b="1" dirty="0">
                <a:latin typeface="Bradley Hand ITC" panose="03070402050302030203" pitchFamily="66" charset="0"/>
              </a:rPr>
              <a:t>		oder </a:t>
            </a:r>
          </a:p>
          <a:p>
            <a:pPr marL="0" indent="0">
              <a:buNone/>
            </a:pPr>
            <a:r>
              <a:rPr lang="de-DE" sz="2200" b="1" dirty="0">
                <a:latin typeface="Bradley Hand ITC" panose="03070402050302030203" pitchFamily="66" charset="0"/>
              </a:rPr>
              <a:t> </a:t>
            </a:r>
            <a:r>
              <a:rPr lang="de-DE" sz="2200" b="1" dirty="0" err="1">
                <a:latin typeface="Bradley Hand ITC" panose="03070402050302030203" pitchFamily="66" charset="0"/>
              </a:rPr>
              <a:t>WindPark</a:t>
            </a:r>
            <a:r>
              <a:rPr lang="de-DE" sz="2200" b="1" dirty="0">
                <a:latin typeface="Bradley Hand ITC" panose="03070402050302030203" pitchFamily="66" charset="0"/>
              </a:rPr>
              <a:t> Oldendorf-</a:t>
            </a:r>
            <a:r>
              <a:rPr lang="de-DE" sz="2200" b="1" dirty="0" err="1">
                <a:latin typeface="Bradley Hand ITC" panose="03070402050302030203" pitchFamily="66" charset="0"/>
              </a:rPr>
              <a:t>Kuhla</a:t>
            </a:r>
            <a:endParaRPr lang="de-DE" sz="2200" b="1" dirty="0">
              <a:latin typeface="Bradley Hand ITC" panose="03070402050302030203" pitchFamily="66" charset="0"/>
            </a:endParaRPr>
          </a:p>
          <a:p>
            <a:endParaRPr lang="de-DE" b="1" dirty="0">
              <a:latin typeface="Bradley Hand ITC" panose="03070402050302030203" pitchFamily="66" charset="0"/>
            </a:endParaRPr>
          </a:p>
          <a:p>
            <a:endParaRPr lang="de-DE" b="1" dirty="0">
              <a:latin typeface="Bradley Hand ITC" panose="03070402050302030203" pitchFamily="66" charset="0"/>
            </a:endParaRP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3F1DAA-E766-AB6B-12A0-E1F98B9F0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Am wichtigsten aber: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6C3DE1-29EF-950C-5AF8-8E88F2FEE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87800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900" b="1" u="sng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M</a:t>
            </a:r>
            <a:r>
              <a:rPr lang="de-DE" sz="3900" b="1" u="sng" dirty="0">
                <a:latin typeface="Bradley Hand ITC" panose="03070402050302030203" pitchFamily="66" charset="0"/>
              </a:rPr>
              <a:t>I</a:t>
            </a:r>
            <a:r>
              <a:rPr lang="de-DE" sz="39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T</a:t>
            </a:r>
            <a:r>
              <a:rPr lang="de-DE" sz="3900" b="1" u="sng" dirty="0">
                <a:latin typeface="Bradley Hand ITC" panose="03070402050302030203" pitchFamily="66" charset="0"/>
              </a:rPr>
              <a:t>G</a:t>
            </a:r>
            <a:r>
              <a:rPr lang="de-DE" sz="3900" b="1" u="sng" dirty="0">
                <a:solidFill>
                  <a:srgbClr val="0070C0"/>
                </a:solidFill>
                <a:latin typeface="Bradley Hand ITC" panose="03070402050302030203" pitchFamily="66" charset="0"/>
              </a:rPr>
              <a:t>L</a:t>
            </a:r>
            <a:r>
              <a:rPr lang="de-DE" sz="3900" b="1" u="sng" dirty="0">
                <a:latin typeface="Bradley Hand ITC" panose="03070402050302030203" pitchFamily="66" charset="0"/>
              </a:rPr>
              <a:t>I</a:t>
            </a:r>
            <a:r>
              <a:rPr lang="de-DE" sz="39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E</a:t>
            </a:r>
            <a:r>
              <a:rPr lang="de-DE" sz="3900" b="1" u="sng" dirty="0">
                <a:latin typeface="Bradley Hand ITC" panose="03070402050302030203" pitchFamily="66" charset="0"/>
              </a:rPr>
              <a:t>D</a:t>
            </a:r>
            <a:r>
              <a:rPr lang="de-DE" sz="3900" b="1" u="sng" dirty="0">
                <a:solidFill>
                  <a:srgbClr val="FF0000"/>
                </a:solidFill>
                <a:latin typeface="Bradley Hand ITC" panose="03070402050302030203" pitchFamily="66" charset="0"/>
              </a:rPr>
              <a:t>E</a:t>
            </a:r>
            <a:r>
              <a:rPr lang="de-DE" sz="3900" b="1" u="sng" dirty="0">
                <a:latin typeface="Bradley Hand ITC" panose="03070402050302030203" pitchFamily="66" charset="0"/>
              </a:rPr>
              <a:t>R</a:t>
            </a:r>
          </a:p>
          <a:p>
            <a:endParaRPr lang="de-DE" b="1" dirty="0">
              <a:latin typeface="Bradley Hand ITC" panose="03070402050302030203" pitchFamily="66" charset="0"/>
            </a:endParaRPr>
          </a:p>
          <a:p>
            <a:pPr lvl="1"/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Wir vertreten euch </a:t>
            </a:r>
          </a:p>
          <a:p>
            <a:pPr marL="457200" lvl="1" indent="0">
              <a:buNone/>
            </a:pPr>
            <a:r>
              <a:rPr lang="de-DE" b="1" dirty="0">
                <a:latin typeface="Bradley Hand ITC" panose="03070402050302030203" pitchFamily="66" charset="0"/>
              </a:rPr>
              <a:t>       </a:t>
            </a:r>
            <a:r>
              <a:rPr lang="de-DE" sz="2200" b="1" dirty="0">
                <a:latin typeface="Bradley Hand ITC" panose="03070402050302030203" pitchFamily="66" charset="0"/>
              </a:rPr>
              <a:t>in beiden Gemeinden und </a:t>
            </a:r>
          </a:p>
          <a:p>
            <a:pPr marL="457200" lvl="1" indent="0">
              <a:buNone/>
            </a:pPr>
            <a:r>
              <a:rPr lang="de-DE" sz="2200" b="1" dirty="0">
                <a:latin typeface="Bradley Hand ITC" panose="03070402050302030203" pitchFamily="66" charset="0"/>
              </a:rPr>
              <a:t>           der Samtgemeinde</a:t>
            </a:r>
          </a:p>
          <a:p>
            <a:pPr lvl="1"/>
            <a:endParaRPr lang="de-DE" b="1" dirty="0">
              <a:latin typeface="Bradley Hand ITC" panose="03070402050302030203" pitchFamily="66" charset="0"/>
            </a:endParaRPr>
          </a:p>
          <a:p>
            <a:pPr lvl="1"/>
            <a:r>
              <a:rPr lang="de-D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Im JAHR nur 15 € </a:t>
            </a:r>
            <a:endParaRPr lang="de-DE" sz="19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de-DE" sz="1900" b="1" dirty="0">
                <a:latin typeface="Bradley Hand ITC" panose="03070402050302030203" pitchFamily="66" charset="0"/>
              </a:rPr>
              <a:t>        (das sind nicht einmal 1,30 € im Monat)</a:t>
            </a:r>
          </a:p>
          <a:p>
            <a:pPr lvl="1"/>
            <a:endParaRPr lang="de-DE" b="1" dirty="0">
              <a:latin typeface="Bradley Hand ITC" panose="03070402050302030203" pitchFamily="66" charset="0"/>
            </a:endParaRPr>
          </a:p>
          <a:p>
            <a:pPr lvl="1"/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FÖRDERmitglieder</a:t>
            </a:r>
            <a:r>
              <a:rPr lang="de-DE" b="1" dirty="0">
                <a:latin typeface="Bradley Hand ITC" panose="03070402050302030203" pitchFamily="66" charset="0"/>
              </a:rPr>
              <a:t> ab 30 €/Jahr</a:t>
            </a:r>
          </a:p>
          <a:p>
            <a:pPr lvl="1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BA1235-1DE6-08A4-ACAE-733C0B3A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266" y="304553"/>
            <a:ext cx="2765672" cy="2352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BCB6F1-7783-090E-1BEF-D11E73467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4" y="124289"/>
            <a:ext cx="2439732" cy="16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9381822-0524-E018-2CCF-22CA201790EF}"/>
              </a:ext>
            </a:extLst>
          </p:cNvPr>
          <p:cNvSpPr txBox="1"/>
          <p:nvPr/>
        </p:nvSpPr>
        <p:spPr>
          <a:xfrm>
            <a:off x="2828779" y="392907"/>
            <a:ext cx="6001305" cy="280076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Es geht nur </a:t>
            </a:r>
            <a:r>
              <a:rPr lang="de-DE" sz="4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MIT</a:t>
            </a:r>
            <a:r>
              <a:rPr lang="de-DE" sz="4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euch</a:t>
            </a:r>
          </a:p>
          <a:p>
            <a:pPr algn="ctr"/>
            <a:r>
              <a:rPr lang="de-DE" sz="48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FÜR</a:t>
            </a:r>
            <a:r>
              <a:rPr lang="de-DE" sz="4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eure Kinder</a:t>
            </a:r>
          </a:p>
          <a:p>
            <a:endParaRPr lang="de-DE" sz="4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DANKE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13EEF6-C578-CE60-3C95-4A974D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64" y="4199138"/>
            <a:ext cx="9564625" cy="24058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B389B6-2D68-248B-6BD3-82507857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773" y="5246703"/>
            <a:ext cx="1923307" cy="10475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D7EF0D-482A-600D-9E94-A4A8E9BBB7BE}"/>
              </a:ext>
            </a:extLst>
          </p:cNvPr>
          <p:cNvSpPr txBox="1"/>
          <p:nvPr/>
        </p:nvSpPr>
        <p:spPr>
          <a:xfrm>
            <a:off x="8647560" y="4386398"/>
            <a:ext cx="31597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Tel.: 04144 6066 55	            </a:t>
            </a:r>
          </a:p>
          <a:p>
            <a:endParaRPr lang="de-DE" dirty="0"/>
          </a:p>
          <a:p>
            <a:r>
              <a:rPr lang="de-DE" dirty="0"/>
              <a:t>info@pfiffikus-himmelpforten-hammah.de	</a:t>
            </a:r>
          </a:p>
          <a:p>
            <a:endParaRPr lang="de-DE" dirty="0"/>
          </a:p>
          <a:p>
            <a:r>
              <a:rPr lang="de-DE" dirty="0"/>
              <a:t> www.pfiffikus-himmelpforten-hammah.de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4A6F2B-E84C-C297-664B-61989756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4678161"/>
            <a:ext cx="3695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5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Breitbild</PresentationFormat>
  <Paragraphs>107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Bradley Hand ITC</vt:lpstr>
      <vt:lpstr>Calibri</vt:lpstr>
      <vt:lpstr>Calibri Light</vt:lpstr>
      <vt:lpstr>Office</vt:lpstr>
      <vt:lpstr>PowerPoint-Präsentation</vt:lpstr>
      <vt:lpstr>Was macht der Pfiffikus eigentlich</vt:lpstr>
      <vt:lpstr>Grundschulen Hammah und Himmelpforten ganzjährig und durchgehend in jedem Schuljahr</vt:lpstr>
      <vt:lpstr>Grundschulen und Porta-Coeli </vt:lpstr>
      <vt:lpstr>Sonderaktionen</vt:lpstr>
      <vt:lpstr>PowerPoint-Präsentation</vt:lpstr>
      <vt:lpstr>Woher kommt unser Geld?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Pfiffikus</dc:title>
  <dc:creator>Tiedemann</dc:creator>
  <cp:lastModifiedBy>Tiedemann</cp:lastModifiedBy>
  <cp:revision>22</cp:revision>
  <cp:lastPrinted>2023-08-14T07:42:13Z</cp:lastPrinted>
  <dcterms:created xsi:type="dcterms:W3CDTF">2023-07-10T08:53:33Z</dcterms:created>
  <dcterms:modified xsi:type="dcterms:W3CDTF">2023-08-14T07:42:24Z</dcterms:modified>
</cp:coreProperties>
</file>